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57" r:id="rId4"/>
    <p:sldId id="260" r:id="rId5"/>
    <p:sldId id="258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ny%20Young\AppData\Roaming\Microsoft\Excel\Book1%20(version%201).xlsb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ny%20Young\AppData\Roaming\Microsoft\Excel\Book1%20(version%201).xlsb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Sheet1!$A$6:$A$9</c:f>
              <c:strCache>
                <c:ptCount val="4"/>
                <c:pt idx="0">
                  <c:v>Choc.</c:v>
                </c:pt>
                <c:pt idx="1">
                  <c:v>Mango</c:v>
                </c:pt>
                <c:pt idx="2">
                  <c:v>Mint</c:v>
                </c:pt>
                <c:pt idx="3">
                  <c:v>Other</c:v>
                </c:pt>
              </c:strCache>
            </c:strRef>
          </c:cat>
          <c:val>
            <c:numRef>
              <c:f>Sheet1!$B$6:$B$9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970288"/>
        <c:axId val="228970680"/>
      </c:barChart>
      <c:catAx>
        <c:axId val="2289702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28970680"/>
        <c:crosses val="autoZero"/>
        <c:auto val="1"/>
        <c:lblAlgn val="ctr"/>
        <c:lblOffset val="100"/>
        <c:noMultiLvlLbl val="0"/>
      </c:catAx>
      <c:valAx>
        <c:axId val="2289706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28970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val>
            <c:numRef>
              <c:f>Sheet1!$B$3:$B$4</c:f>
              <c:numCache>
                <c:formatCode>General</c:formatCode>
                <c:ptCount val="2"/>
                <c:pt idx="0">
                  <c:v>4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val>
            <c:numRef>
              <c:f>Sheet1!$C$3:$C$4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val>
            <c:numRef>
              <c:f>Sheet1!$D$3:$D$4</c:f>
              <c:numCache>
                <c:formatCode>General</c:formatCode>
                <c:ptCount val="2"/>
                <c:pt idx="0">
                  <c:v>1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val>
            <c:numRef>
              <c:f>Sheet1!$E$3:$E$4</c:f>
              <c:numCache>
                <c:formatCode>General</c:formatCode>
                <c:ptCount val="2"/>
                <c:pt idx="0">
                  <c:v>4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Canucks</c:v>
                </c:pt>
              </c:strCache>
            </c:strRef>
          </c:tx>
          <c:invertIfNegative val="0"/>
          <c:cat>
            <c:strRef>
              <c:f>Sheet1!$B$2:$E$2</c:f>
              <c:strCache>
                <c:ptCount val="4"/>
                <c:pt idx="0">
                  <c:v>Game 1</c:v>
                </c:pt>
                <c:pt idx="1">
                  <c:v>Game 2</c:v>
                </c:pt>
                <c:pt idx="2">
                  <c:v>Game 3</c:v>
                </c:pt>
                <c:pt idx="3">
                  <c:v>Game 4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Coyote</c:v>
                </c:pt>
              </c:strCache>
            </c:strRef>
          </c:tx>
          <c:invertIfNegative val="0"/>
          <c:cat>
            <c:strRef>
              <c:f>Sheet1!$B$2:$E$2</c:f>
              <c:strCache>
                <c:ptCount val="4"/>
                <c:pt idx="0">
                  <c:v>Game 1</c:v>
                </c:pt>
                <c:pt idx="1">
                  <c:v>Game 2</c:v>
                </c:pt>
                <c:pt idx="2">
                  <c:v>Game 3</c:v>
                </c:pt>
                <c:pt idx="3">
                  <c:v>Game 4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785744"/>
        <c:axId val="230786528"/>
      </c:barChart>
      <c:catAx>
        <c:axId val="2307857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30786528"/>
        <c:crosses val="autoZero"/>
        <c:auto val="1"/>
        <c:lblAlgn val="ctr"/>
        <c:lblOffset val="100"/>
        <c:noMultiLvlLbl val="0"/>
      </c:catAx>
      <c:valAx>
        <c:axId val="2307865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0785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cat>
            <c:strRef>
              <c:f>Sheet1!$A$8:$A$12</c:f>
              <c:strCache>
                <c:ptCount val="5"/>
                <c:pt idx="0">
                  <c:v>S. Manager</c:v>
                </c:pt>
                <c:pt idx="1">
                  <c:v>A. Manager</c:v>
                </c:pt>
                <c:pt idx="2">
                  <c:v>Concierge</c:v>
                </c:pt>
                <c:pt idx="3">
                  <c:v>Maintenance</c:v>
                </c:pt>
                <c:pt idx="4">
                  <c:v>H. Keeper</c:v>
                </c:pt>
              </c:strCache>
            </c:strRef>
          </c:cat>
          <c:val>
            <c:numRef>
              <c:f>Sheet1!$B$8:$B$12</c:f>
              <c:numCache>
                <c:formatCode>General</c:formatCode>
                <c:ptCount val="5"/>
                <c:pt idx="0">
                  <c:v>250</c:v>
                </c:pt>
                <c:pt idx="1">
                  <c:v>95</c:v>
                </c:pt>
                <c:pt idx="2">
                  <c:v>75</c:v>
                </c:pt>
                <c:pt idx="3">
                  <c:v>60</c:v>
                </c:pt>
                <c:pt idx="4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790448"/>
        <c:axId val="230788488"/>
      </c:barChart>
      <c:catAx>
        <c:axId val="2307904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30788488"/>
        <c:crosses val="autoZero"/>
        <c:auto val="1"/>
        <c:lblAlgn val="ctr"/>
        <c:lblOffset val="100"/>
        <c:noMultiLvlLbl val="0"/>
      </c:catAx>
      <c:valAx>
        <c:axId val="2307884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0790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Salary</c:v>
                </c:pt>
              </c:strCache>
            </c:strRef>
          </c:tx>
          <c:invertIfNegative val="0"/>
          <c:cat>
            <c:strRef>
              <c:f>Sheet1!$A$8:$A$12</c:f>
              <c:strCache>
                <c:ptCount val="5"/>
                <c:pt idx="0">
                  <c:v>S. Manager</c:v>
                </c:pt>
                <c:pt idx="1">
                  <c:v>A. Manager</c:v>
                </c:pt>
                <c:pt idx="2">
                  <c:v>Concierge</c:v>
                </c:pt>
                <c:pt idx="3">
                  <c:v>Maintenance</c:v>
                </c:pt>
                <c:pt idx="4">
                  <c:v>H. Keeper</c:v>
                </c:pt>
              </c:strCache>
            </c:strRef>
          </c:cat>
          <c:val>
            <c:numRef>
              <c:f>Sheet1!$B$8:$B$12</c:f>
              <c:numCache>
                <c:formatCode>General</c:formatCode>
                <c:ptCount val="5"/>
                <c:pt idx="0">
                  <c:v>250</c:v>
                </c:pt>
                <c:pt idx="1">
                  <c:v>95</c:v>
                </c:pt>
                <c:pt idx="2">
                  <c:v>75</c:v>
                </c:pt>
                <c:pt idx="3">
                  <c:v>60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Count</c:v>
                </c:pt>
              </c:strCache>
            </c:strRef>
          </c:tx>
          <c:invertIfNegative val="0"/>
          <c:cat>
            <c:strRef>
              <c:f>Sheet1!$A$8:$A$12</c:f>
              <c:strCache>
                <c:ptCount val="5"/>
                <c:pt idx="0">
                  <c:v>S. Manager</c:v>
                </c:pt>
                <c:pt idx="1">
                  <c:v>A. Manager</c:v>
                </c:pt>
                <c:pt idx="2">
                  <c:v>Concierge</c:v>
                </c:pt>
                <c:pt idx="3">
                  <c:v>Maintenance</c:v>
                </c:pt>
                <c:pt idx="4">
                  <c:v>H. Keeper</c:v>
                </c:pt>
              </c:strCache>
            </c:strRef>
          </c:cat>
          <c:val>
            <c:numRef>
              <c:f>Sheet1!$C$8:$C$12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8</c:v>
                </c:pt>
                <c:pt idx="3">
                  <c:v>15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786136"/>
        <c:axId val="230786920"/>
      </c:barChart>
      <c:catAx>
        <c:axId val="230786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230786920"/>
        <c:crosses val="autoZero"/>
        <c:auto val="1"/>
        <c:lblAlgn val="ctr"/>
        <c:lblOffset val="100"/>
        <c:noMultiLvlLbl val="0"/>
      </c:catAx>
      <c:valAx>
        <c:axId val="230786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230786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034580052493482"/>
          <c:y val="1.7997881843716913E-2"/>
          <c:w val="0.11298753280839889"/>
          <c:h val="0.13944283280379444"/>
        </c:manualLayout>
      </c:layout>
      <c:overlay val="0"/>
      <c:txPr>
        <a:bodyPr/>
        <a:lstStyle/>
        <a:p>
          <a:pPr>
            <a:defRPr sz="15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</cdr:x>
      <cdr:y>0.01754</cdr:y>
    </cdr:from>
    <cdr:to>
      <cdr:x>0.85</cdr:x>
      <cdr:y>0.91228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6477000" y="76200"/>
          <a:ext cx="0" cy="388620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9E30A-89A5-408C-B91E-82594C58F509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05B9A-B8A9-4885-B35C-1A0516A3468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667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0554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224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671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982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1357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442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396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3034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8034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05B9A-B8A9-4885-B35C-1A0516A3468E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683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C372007-0821-48FE-AAA8-956B5A8DCF16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05C73E-936C-4202-B407-5E8FDFB7769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7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9.wmf"/><Relationship Id="rId7" Type="http://schemas.openxmlformats.org/officeDocument/2006/relationships/chart" Target="../charts/chart3.xml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chart" Target="../charts/chart2.xml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0.bin"/><Relationship Id="rId5" Type="http://schemas.openxmlformats.org/officeDocument/2006/relationships/image" Target="../media/image3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9" Type="http://schemas.openxmlformats.org/officeDocument/2006/relationships/chart" Target="../charts/chart5.xml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chart" Target="../charts/chart7.xml"/><Relationship Id="rId10" Type="http://schemas.openxmlformats.org/officeDocument/2006/relationships/image" Target="../media/image15.wmf"/><Relationship Id="rId4" Type="http://schemas.openxmlformats.org/officeDocument/2006/relationships/image" Target="../media/image18.png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chart" Target="../charts/chart8.xml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5.3 </a:t>
            </a:r>
            <a:br>
              <a:rPr lang="en-CA" dirty="0" smtClean="0"/>
            </a:br>
            <a:r>
              <a:rPr lang="en-CA" dirty="0" smtClean="0"/>
              <a:t>analyzing Graphs and Data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Scaling the Y-axis </a:t>
            </a:r>
            <a:r>
              <a:rPr lang="en-CA" dirty="0" smtClean="0">
                <a:sym typeface="Wingdings" pitchFamily="2" charset="2"/>
              </a:rPr>
              <a:t> Reduce or Enlarge the increments to “downplay” or “exaggerate” the </a:t>
            </a:r>
            <a:r>
              <a:rPr lang="en-CA" dirty="0" smtClean="0"/>
              <a:t> changes</a:t>
            </a:r>
          </a:p>
          <a:p>
            <a:r>
              <a:rPr lang="en-CA" dirty="0" smtClean="0"/>
              <a:t>Distorting images by changing their sizes in a bar graph or pictograph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How data can be misrepresented: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Which graph is best?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763000" cy="5559552"/>
          </a:xfrm>
        </p:spPr>
        <p:txBody>
          <a:bodyPr/>
          <a:lstStyle/>
          <a:p>
            <a:r>
              <a:rPr lang="en-CA" dirty="0" smtClean="0"/>
              <a:t>When organizing data, we need to see if the graph provided is the best way to display the information</a:t>
            </a:r>
          </a:p>
          <a:p>
            <a:endParaRPr lang="en-CA" sz="1200" dirty="0" smtClean="0"/>
          </a:p>
          <a:p>
            <a:r>
              <a:rPr lang="en-CA" dirty="0" smtClean="0"/>
              <a:t>Things to remember:</a:t>
            </a:r>
          </a:p>
          <a:p>
            <a:pPr lvl="1"/>
            <a:r>
              <a:rPr lang="en-CA" dirty="0" smtClean="0"/>
              <a:t>Circle Graphs – comparing different categories to a whole (100%)</a:t>
            </a:r>
          </a:p>
          <a:p>
            <a:pPr lvl="1"/>
            <a:r>
              <a:rPr lang="en-CA" dirty="0" smtClean="0"/>
              <a:t>Line Graphs – changes in value over a period of time</a:t>
            </a:r>
          </a:p>
          <a:p>
            <a:pPr lvl="1"/>
            <a:r>
              <a:rPr lang="en-CA" dirty="0" smtClean="0"/>
              <a:t>Bar Graphs/Double Bar Graphs – comparing the counts of different categories</a:t>
            </a:r>
          </a:p>
          <a:p>
            <a:pPr lvl="1"/>
            <a:r>
              <a:rPr lang="en-CA" dirty="0" smtClean="0"/>
              <a:t>Every graph needs a title to describe what information it is giving</a:t>
            </a:r>
          </a:p>
          <a:p>
            <a:pPr lvl="1"/>
            <a:r>
              <a:rPr lang="en-CA" dirty="0" smtClean="0"/>
              <a:t>Need to label both the X and Y axis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153400" cy="121920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Ex: John did a survey, tallied the results and drew the following graph to illustrate his data.  How can he improve his graph?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" y="1524000"/>
          <a:ext cx="2701857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4" imgW="1282680" imgH="1193760" progId="Equation.DSMT4">
                  <p:embed/>
                </p:oleObj>
              </mc:Choice>
              <mc:Fallback>
                <p:oleObj name="Equation" r:id="rId4" imgW="128268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24000"/>
                        <a:ext cx="2701857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752600" y="21336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21336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05000" y="21336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81200" y="21336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52600" y="26670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1242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28800" y="31242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05000" y="31242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7526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8288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9050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812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676400" y="3657600"/>
            <a:ext cx="381000" cy="228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098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860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3622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438400" y="3581400"/>
            <a:ext cx="0" cy="3048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133600" y="3657600"/>
            <a:ext cx="381000" cy="228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Chart 29"/>
          <p:cNvGraphicFramePr/>
          <p:nvPr/>
        </p:nvGraphicFramePr>
        <p:xfrm>
          <a:off x="3810000" y="1447800"/>
          <a:ext cx="4876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6200" y="4397514"/>
            <a:ext cx="4410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How can the graph be improved?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4778514"/>
            <a:ext cx="6527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It’s missing a title and we don’t know what it is about</a:t>
            </a:r>
            <a:endParaRPr lang="en-CA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5050639" y="1123890"/>
            <a:ext cx="3725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Favorite Ice-Cream Flavor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1000" y="5162490"/>
            <a:ext cx="4052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Label the both X-axis and Y-axis</a:t>
            </a:r>
            <a:endParaRPr lang="en-CA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7971" y="4191000"/>
            <a:ext cx="1002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Count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2850637" y="2640630"/>
            <a:ext cx="1556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Ice-Cream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000" y="5619690"/>
            <a:ext cx="7931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The “Other” category is too big.  Better to elaborate and split that</a:t>
            </a:r>
            <a:br>
              <a:rPr lang="en-CA" sz="2000" dirty="0" smtClean="0"/>
            </a:br>
            <a:r>
              <a:rPr lang="en-CA" sz="2000" dirty="0" smtClean="0"/>
              <a:t>category into other flavors that people can choose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1143000"/>
          </a:xfrm>
        </p:spPr>
        <p:txBody>
          <a:bodyPr>
            <a:noAutofit/>
          </a:bodyPr>
          <a:lstStyle/>
          <a:p>
            <a:r>
              <a:rPr lang="en-CA" sz="2400" dirty="0" smtClean="0"/>
              <a:t>Ex: given the following information, indicate whether if the graph chosen is the best way to display the information: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686800" cy="990600"/>
          </a:xfrm>
        </p:spPr>
        <p:txBody>
          <a:bodyPr/>
          <a:lstStyle/>
          <a:p>
            <a:pPr>
              <a:buNone/>
            </a:pPr>
            <a:r>
              <a:rPr lang="en-CA" dirty="0" err="1" smtClean="0"/>
              <a:t>Ie</a:t>
            </a:r>
            <a:r>
              <a:rPr lang="en-CA" dirty="0" smtClean="0"/>
              <a:t> The following table shows the scores between two teams in four games that they’ve played against each other: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81200" y="2029225"/>
          <a:ext cx="4724400" cy="117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4" imgW="3022560" imgH="749160" progId="Equation.DSMT4">
                  <p:embed/>
                </p:oleObj>
              </mc:Choice>
              <mc:Fallback>
                <p:oleObj name="Equation" r:id="rId4" imgW="3022560" imgH="749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29225"/>
                        <a:ext cx="4724400" cy="117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609600" y="3429000"/>
          <a:ext cx="1524000" cy="129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438400" y="3429000"/>
          <a:ext cx="1600200" cy="129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343400" y="3467100"/>
          <a:ext cx="1752600" cy="133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6400800" y="3429000"/>
          <a:ext cx="1676400" cy="133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320040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Game 1</a:t>
            </a:r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2728397" y="320040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Game 2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4785797" y="323850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Game 3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6766997" y="321206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Game 4</a:t>
            </a:r>
            <a:endParaRPr lang="en-CA" dirty="0"/>
          </a:p>
        </p:txBody>
      </p:sp>
      <p:sp>
        <p:nvSpPr>
          <p:cNvPr id="16" name="Rectangle 15"/>
          <p:cNvSpPr/>
          <p:nvPr/>
        </p:nvSpPr>
        <p:spPr>
          <a:xfrm>
            <a:off x="1676400" y="2514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1676400" y="2895600"/>
            <a:ext cx="228600" cy="2286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415143" y="39624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143" y="39624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838200" y="38862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2" imgW="330120" imgH="177480" progId="Equation.DSMT4">
                  <p:embed/>
                </p:oleObj>
              </mc:Choice>
              <mc:Fallback>
                <p:oleObj name="Equation" r:id="rId12" imgW="3301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862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667000" y="40386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4" imgW="330120" imgH="177480" progId="Equation.DSMT4">
                  <p:embed/>
                </p:oleObj>
              </mc:Choice>
              <mc:Fallback>
                <p:oleObj name="Equation" r:id="rId14" imgW="33012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0386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200400" y="38100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100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702175" y="4114800"/>
          <a:ext cx="5445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4114800"/>
                        <a:ext cx="54451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225143" y="37338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20" imgW="330120" imgH="177480" progId="Equation.DSMT4">
                  <p:embed/>
                </p:oleObj>
              </mc:Choice>
              <mc:Fallback>
                <p:oleObj name="Equation" r:id="rId20" imgW="3301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43" y="37338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694488" y="4114800"/>
          <a:ext cx="56673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22" imgW="330120" imgH="177480" progId="Equation.DSMT4">
                  <p:embed/>
                </p:oleObj>
              </mc:Choice>
              <mc:Fallback>
                <p:oleObj name="Equation" r:id="rId22" imgW="3301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4488" y="4114800"/>
                        <a:ext cx="56673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7228568" y="3886200"/>
          <a:ext cx="56605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24" imgW="330120" imgH="177480" progId="Equation.DSMT4">
                  <p:embed/>
                </p:oleObj>
              </mc:Choice>
              <mc:Fallback>
                <p:oleObj name="Equation" r:id="rId24" imgW="3301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8568" y="3886200"/>
                        <a:ext cx="566057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0" y="5345668"/>
            <a:ext cx="8921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What are some disadvantages to showing the data with Circle Graphs?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5848290"/>
            <a:ext cx="6625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What other graphs would you display with instead?</a:t>
            </a:r>
            <a:br>
              <a:rPr lang="en-CA" sz="2000" dirty="0" smtClean="0">
                <a:solidFill>
                  <a:srgbClr val="FF0000"/>
                </a:solidFill>
              </a:rPr>
            </a:br>
            <a:r>
              <a:rPr lang="en-CA" sz="2000" dirty="0" smtClean="0">
                <a:solidFill>
                  <a:srgbClr val="FF0000"/>
                </a:solidFill>
              </a:rPr>
              <a:t>     Illustrate the data with another graph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4876800"/>
            <a:ext cx="5551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Are the graphs misleading? If yes, how so?</a:t>
            </a:r>
            <a:endParaRPr lang="en-CA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Graphic spid="7" grpId="0">
        <p:bldAsOne/>
      </p:bldGraphic>
      <p:bldGraphic spid="8" grpId="0">
        <p:bldAsOne/>
      </p:bldGraphic>
      <p:bldP spid="9" grpId="0"/>
      <p:bldP spid="10" grpId="0"/>
      <p:bldP spid="11" grpId="0"/>
      <p:bldP spid="12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581090"/>
            <a:ext cx="8921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What are some disadvantages to showing the data with Circle Graphs?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3048000"/>
            <a:ext cx="6625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What other graphs would you display with instead?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361890"/>
            <a:ext cx="5551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Are the graphs misleading? If yes, how so?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742890"/>
            <a:ext cx="78053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The graphs are not misleading but they don’t give us any useful </a:t>
            </a:r>
            <a:br>
              <a:rPr lang="en-CA" sz="2000" dirty="0" smtClean="0"/>
            </a:br>
            <a:r>
              <a:rPr lang="en-CA" sz="2000" dirty="0" smtClean="0"/>
              <a:t>information</a:t>
            </a:r>
            <a:endParaRPr lang="en-CA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981200"/>
            <a:ext cx="507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You don’t know what the exact scores are</a:t>
            </a:r>
            <a:endParaRPr lang="en-CA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438400"/>
            <a:ext cx="6292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You don’t know how many points each team won by</a:t>
            </a:r>
            <a:endParaRPr lang="en-CA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516868"/>
            <a:ext cx="6312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Double bar graphs to show the scores for each game</a:t>
            </a:r>
            <a:endParaRPr lang="en-CA" sz="2000" dirty="0"/>
          </a:p>
        </p:txBody>
      </p:sp>
      <p:graphicFrame>
        <p:nvGraphicFramePr>
          <p:cNvPr id="11" name="Chart 10"/>
          <p:cNvGraphicFramePr/>
          <p:nvPr/>
        </p:nvGraphicFramePr>
        <p:xfrm>
          <a:off x="1752600" y="4324290"/>
          <a:ext cx="4114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24200" y="6457890"/>
            <a:ext cx="9364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Score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089975" y="5185665"/>
            <a:ext cx="1077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Games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62200" y="3962400"/>
            <a:ext cx="2860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0000"/>
                </a:solidFill>
              </a:rPr>
              <a:t>Canucks Vs Coyotes</a:t>
            </a:r>
            <a:endParaRPr lang="en-CA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Graphic spid="11" grpId="0">
        <p:bldAsOne/>
      </p:bldGraphic>
      <p:bldP spid="12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458200" cy="114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CA" dirty="0" smtClean="0"/>
              <a:t>Ex: Given the following set of data, draw two different graphs.  Indicate the advantages and disadvantages with using each graph. </a:t>
            </a: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295400"/>
            <a:ext cx="8458200" cy="11430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C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staf</a:t>
            </a:r>
            <a:r>
              <a:rPr lang="en-CA" sz="2400" dirty="0" smtClean="0"/>
              <a:t>f at a hotel and their salaries are displayed in the graph below.  Draw a graph to illustrate the different salaries and Number for each pay scale: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34836" y="2514600"/>
          <a:ext cx="6713764" cy="3530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4" imgW="2705040" imgH="1422360" progId="Equation.DSMT4">
                  <p:embed/>
                </p:oleObj>
              </mc:Choice>
              <mc:Fallback>
                <p:oleObj name="Equation" r:id="rId4" imgW="270504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836" y="2514600"/>
                        <a:ext cx="6713764" cy="35302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80" y="914400"/>
            <a:ext cx="3884520" cy="31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3890" y="152400"/>
            <a:ext cx="2903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Number of Workers at </a:t>
            </a:r>
            <a:br>
              <a:rPr lang="en-CA" b="1" dirty="0" smtClean="0">
                <a:solidFill>
                  <a:srgbClr val="FF0000"/>
                </a:solidFill>
              </a:rPr>
            </a:br>
            <a:r>
              <a:rPr lang="en-CA" b="1" dirty="0" smtClean="0">
                <a:solidFill>
                  <a:srgbClr val="FF0000"/>
                </a:solidFill>
              </a:rPr>
              <a:t>Hotel Staff  (33)</a:t>
            </a:r>
            <a:endParaRPr lang="en-CA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0" y="1295400"/>
          <a:ext cx="471714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5" imgW="253800" imgH="177480" progId="Equation.DSMT4">
                  <p:embed/>
                </p:oleObj>
              </mc:Choice>
              <mc:Fallback>
                <p:oleObj name="Equation" r:id="rId5" imgW="25380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95400"/>
                        <a:ext cx="471714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26771" y="1727200"/>
          <a:ext cx="471714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7" imgW="253800" imgH="177480" progId="Equation.DSMT4">
                  <p:embed/>
                </p:oleObj>
              </mc:Choice>
              <mc:Fallback>
                <p:oleObj name="Equation" r:id="rId7" imgW="25380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771" y="1727200"/>
                        <a:ext cx="471714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358571" y="2336800"/>
          <a:ext cx="613229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8571" y="2336800"/>
                        <a:ext cx="613229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422400" y="3022600"/>
          <a:ext cx="613229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1" imgW="330120" imgH="177480" progId="Equation.DSMT4">
                  <p:embed/>
                </p:oleObj>
              </mc:Choice>
              <mc:Fallback>
                <p:oleObj name="Equation" r:id="rId11" imgW="3301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022600"/>
                        <a:ext cx="613229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90600" y="1752600"/>
          <a:ext cx="58964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58964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343400" y="914400"/>
          <a:ext cx="4572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51093" y="228600"/>
            <a:ext cx="3119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Pay Scale for Hotel Staff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82366" y="427886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Salary (100k)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4008865" y="2403603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Staff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2" grpId="0">
        <p:bldAsOne/>
      </p:bldGraphic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533400" y="533400"/>
          <a:ext cx="762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456077" y="2525144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Salary (100k)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5400000">
            <a:off x="6898911" y="2409157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Count</a:t>
            </a:r>
            <a:endParaRPr lang="en-CA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961414" y="3708400"/>
          <a:ext cx="212271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414" y="3708400"/>
                        <a:ext cx="212271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961414" y="3048000"/>
          <a:ext cx="212271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7" imgW="114120" imgH="177480" progId="Equation.DSMT4">
                  <p:embed/>
                </p:oleObj>
              </mc:Choice>
              <mc:Fallback>
                <p:oleObj name="Equation" r:id="rId7" imgW="1141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414" y="3048000"/>
                        <a:ext cx="212271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944178" y="2387600"/>
          <a:ext cx="23585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4178" y="2387600"/>
                        <a:ext cx="235857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858000" y="1763486"/>
          <a:ext cx="353785" cy="306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1" imgW="190440" imgH="164880" progId="Equation.DSMT4">
                  <p:embed/>
                </p:oleObj>
              </mc:Choice>
              <mc:Fallback>
                <p:oleObj name="Equation" r:id="rId11" imgW="19044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763486"/>
                        <a:ext cx="353785" cy="3066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875235" y="11430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3" imgW="177480" imgH="177480" progId="Equation.DSMT4">
                  <p:embed/>
                </p:oleObj>
              </mc:Choice>
              <mc:Fallback>
                <p:oleObj name="Equation" r:id="rId13" imgW="17748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235" y="1143000"/>
                        <a:ext cx="330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676400" y="4191000"/>
            <a:ext cx="304800" cy="304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2865120" y="3825240"/>
            <a:ext cx="320040" cy="67056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4069080" y="2880360"/>
            <a:ext cx="320040" cy="1600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5288280" y="1341120"/>
            <a:ext cx="335280" cy="313944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6492240" y="3215640"/>
            <a:ext cx="304800" cy="12649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365760" y="5055810"/>
            <a:ext cx="4113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Q: How is this graph misleading?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33994" y="182880"/>
            <a:ext cx="2840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Hotel Staff and Salary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PASSING_SCORE" val="100.0000000000"/>
  <p:tag name="GENSWF_OUTPUT_FILE_NAME" val="m8pch53"/>
  <p:tag name="ISPRING_RESOURCE_PATHS_HASH_2" val="a4b7fa8fed209fa593202541ddde1c9f3d8b3e8c"/>
  <p:tag name="ISPRING_ULTRA_SCORM_COURSE_ID" val="1915856E-BF61-4392-980F-C31F7E0D876D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5.3 Analyzing Graphs and Data"/>
  <p:tag name="ISPRING_RESOURCE_PATHS_HASH_PRESENTER" val="599efde3f3c44c4a58a316b18e553858ae24a1d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824</TotalTime>
  <Words>465</Words>
  <Application>Microsoft Office PowerPoint</Application>
  <PresentationFormat>On-screen Show (4:3)</PresentationFormat>
  <Paragraphs>62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Wingdings</vt:lpstr>
      <vt:lpstr>Wingdings 2</vt:lpstr>
      <vt:lpstr>Oriel</vt:lpstr>
      <vt:lpstr>Equation</vt:lpstr>
      <vt:lpstr>Section 5.3  analyzing Graphs and Data</vt:lpstr>
      <vt:lpstr>How data can be misrepresented:</vt:lpstr>
      <vt:lpstr>Which graph is best? </vt:lpstr>
      <vt:lpstr>PowerPoint Presentation</vt:lpstr>
      <vt:lpstr>Ex: given the following information, indicate whether if the graph chosen is the best way to display the information:</vt:lpstr>
      <vt:lpstr>PowerPoint Presentation</vt:lpstr>
      <vt:lpstr>PowerPoint Presentation</vt:lpstr>
      <vt:lpstr>PowerPoint Presentation</vt:lpstr>
      <vt:lpstr>PowerPoint Presentation</vt:lpstr>
      <vt:lpstr>Homework: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Analyzing Graphs and Data</dc:title>
  <dc:creator>Danny Young</dc:creator>
  <cp:lastModifiedBy>Danny Young</cp:lastModifiedBy>
  <cp:revision>59</cp:revision>
  <dcterms:created xsi:type="dcterms:W3CDTF">2013-01-14T18:23:56Z</dcterms:created>
  <dcterms:modified xsi:type="dcterms:W3CDTF">2015-03-18T23:56:47Z</dcterms:modified>
</cp:coreProperties>
</file>